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Open Sans SemiBold"/>
      <p:regular r:id="rId23"/>
      <p:bold r:id="rId24"/>
      <p:italic r:id="rId25"/>
      <p:boldItalic r:id="rId26"/>
    </p:embeddedFont>
    <p:embeddedFont>
      <p:font typeface="Open Sans Medium"/>
      <p:regular r:id="rId27"/>
      <p:bold r:id="rId28"/>
      <p:italic r:id="rId29"/>
      <p:boldItalic r:id="rId30"/>
    </p:embeddedFont>
    <p:embeddedFont>
      <p:font typeface="Nanum Gothic"/>
      <p:regular r:id="rId31"/>
      <p:bold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0F8872D-713A-47D6-BD32-3F418B404F82}">
  <a:tblStyle styleId="{60F8872D-713A-47D6-BD32-3F418B404F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OpenSansSemiBold-bold.fntdata"/><Relationship Id="rId23" Type="http://schemas.openxmlformats.org/officeDocument/2006/relationships/font" Target="fonts/OpenSans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SemiBold-boldItalic.fntdata"/><Relationship Id="rId25" Type="http://schemas.openxmlformats.org/officeDocument/2006/relationships/font" Target="fonts/OpenSansSemiBold-italic.fntdata"/><Relationship Id="rId28" Type="http://schemas.openxmlformats.org/officeDocument/2006/relationships/font" Target="fonts/OpenSansMedium-bold.fntdata"/><Relationship Id="rId27" Type="http://schemas.openxmlformats.org/officeDocument/2006/relationships/font" Target="fonts/OpenSansMedium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anumGothic-regular.fntdata"/><Relationship Id="rId30" Type="http://schemas.openxmlformats.org/officeDocument/2006/relationships/font" Target="fonts/OpenSansMedium-boldItalic.fntdata"/><Relationship Id="rId11" Type="http://schemas.openxmlformats.org/officeDocument/2006/relationships/slide" Target="slides/slide5.xml"/><Relationship Id="rId33" Type="http://schemas.openxmlformats.org/officeDocument/2006/relationships/font" Target="fonts/OpenSans-regular.fntdata"/><Relationship Id="rId10" Type="http://schemas.openxmlformats.org/officeDocument/2006/relationships/slide" Target="slides/slide4.xml"/><Relationship Id="rId32" Type="http://schemas.openxmlformats.org/officeDocument/2006/relationships/font" Target="fonts/NanumGothic-bold.fntdata"/><Relationship Id="rId13" Type="http://schemas.openxmlformats.org/officeDocument/2006/relationships/slide" Target="slides/slide7.xml"/><Relationship Id="rId35" Type="http://schemas.openxmlformats.org/officeDocument/2006/relationships/font" Target="fonts/OpenSans-italic.fntdata"/><Relationship Id="rId12" Type="http://schemas.openxmlformats.org/officeDocument/2006/relationships/slide" Target="slides/slide6.xml"/><Relationship Id="rId34" Type="http://schemas.openxmlformats.org/officeDocument/2006/relationships/font" Target="fonts/OpenSans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Hello everyone, today I will be talking our rough topic, platform for skku </a:t>
            </a:r>
            <a:r>
              <a:rPr lang="ko"/>
              <a:t>foreign</a:t>
            </a:r>
            <a:r>
              <a:rPr lang="ko"/>
              <a:t> students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07f581d6a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07f581d6a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07f581d6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07f581d6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07e9e265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07e9e265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07e9e265a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07e9e265a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07e9e265a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07e9e265a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data collection - everyone.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07e9e265a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07e9e265a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8b0f06e7c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8b0f06e7c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8b0b5e99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8b0b5e99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[graph] </a:t>
            </a:r>
            <a:r>
              <a:rPr lang="ko"/>
              <a:t>According to the Korea Tourism Organization, </a:t>
            </a:r>
            <a:r>
              <a:rPr lang="ko">
                <a:solidFill>
                  <a:schemeClr val="dk1"/>
                </a:solidFill>
              </a:rPr>
              <a:t>the number of South Korean arrivals, which had plummeted due to the COVID-19, rose again, reaching about 11 million last year.</a:t>
            </a:r>
            <a:endParaRPr sz="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07f581d6ad_5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07f581d6ad_5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[graph] </a:t>
            </a:r>
            <a:r>
              <a:rPr lang="ko">
                <a:solidFill>
                  <a:schemeClr val="dk1"/>
                </a:solidFill>
              </a:rPr>
              <a:t>ranking of trigger for interest in visiting Korea (duplicate response)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1st - 32.1% - to enjoy korean wave contents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2nd - 31.1% -  to enjoy korean traditional culture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3rd - 26.4% - to go a new country (first visit)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4th - 25.4% - due to past visit experience (revisit)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-&gt; so we propose service for visitors who love K-contents and K-culture, and make the interests of them continue in long term, not temporary. (So that they can revisit Korea</a:t>
            </a:r>
            <a:r>
              <a:rPr lang="ko">
                <a:solidFill>
                  <a:schemeClr val="dk1"/>
                </a:solidFill>
              </a:rPr>
              <a:t> in future</a:t>
            </a:r>
            <a:r>
              <a:rPr lang="ko">
                <a:solidFill>
                  <a:schemeClr val="dk1"/>
                </a:solidFill>
              </a:rPr>
              <a:t> with a good experience) -&gt; This is followed by the content of the next slide.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07f581d6ad_5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07f581d6ad_5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our objective starting from background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if this is not appropriate, you can modify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07f581d6ad_5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07f581d6ad_5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two related works and their core features. (I think you don’t need to read all features maybe.)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the red text is their limitation and it leads to the “problem statement” of next slide.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[limitation]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google maps provides not “</a:t>
            </a:r>
            <a:r>
              <a:rPr lang="ko">
                <a:solidFill>
                  <a:schemeClr val="dk1"/>
                </a:solidFill>
              </a:rPr>
              <a:t>cultural</a:t>
            </a:r>
            <a:r>
              <a:rPr lang="ko">
                <a:solidFill>
                  <a:schemeClr val="dk1"/>
                </a:solidFill>
              </a:rPr>
              <a:t> context(background information, url, image about K-contents)” but only “location information”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viator is focused on commerce rather than tour information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f939577e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f939577e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highlight>
                  <a:srgbClr val="FDFDFD"/>
                </a:highlight>
              </a:rPr>
              <a:t>If the cultural context and depth of the place related to Hallyu content are not sufficiently delivered, interest in Korean culture may not be maintained in the long term due to a lack of rich cultural experience.</a:t>
            </a:r>
            <a:endParaRPr>
              <a:solidFill>
                <a:schemeClr val="dk1"/>
              </a:solidFill>
              <a:highlight>
                <a:srgbClr val="FDFDF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DFDF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highlight>
                  <a:srgbClr val="FDFDFD"/>
                </a:highlight>
              </a:rPr>
              <a:t>Therefore, when a user visits a specific place, it is necessary to provide a cultural experience beyond simple tourism by delivering background information on K-contents and K-culture related to the place. Through this, it will contribute to the revival of korean tourism industry and the formation of a global K-cultural fandom.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7f581d6a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07f581d6a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7f581d6a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7f581d6a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07f581d6a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07f581d6a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100" y="1181375"/>
            <a:ext cx="2505075" cy="25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11700" y="1468813"/>
            <a:ext cx="8520600" cy="19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HallyuGo: </a:t>
            </a:r>
            <a:endParaRPr b="1" sz="3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 Guide Map to Discover and Visit   K-Contents and K-Culture Hotspots</a:t>
            </a:r>
            <a:endParaRPr b="1" sz="3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4016213"/>
            <a:ext cx="8520600" cy="9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latin typeface="Nanum Gothic"/>
                <a:ea typeface="Nanum Gothic"/>
                <a:cs typeface="Nanum Gothic"/>
                <a:sym typeface="Nanum Gothic"/>
              </a:rPr>
              <a:t>Team 4.75</a:t>
            </a:r>
            <a:br>
              <a:rPr lang="ko" sz="2100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 sz="2100">
                <a:latin typeface="Nanum Gothic"/>
                <a:ea typeface="Nanum Gothic"/>
                <a:cs typeface="Nanum Gothic"/>
                <a:sym typeface="Nanum Gothic"/>
              </a:rPr>
              <a:t>김지수 이유진 정대교 Jose Antunes </a:t>
            </a:r>
            <a:endParaRPr sz="21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Features: Detail page, My page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311700" y="1350000"/>
            <a:ext cx="8520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1" name="Google Shape;141;p22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" name="Google Shape;142;p22"/>
          <p:cNvSpPr txBox="1"/>
          <p:nvPr/>
        </p:nvSpPr>
        <p:spPr>
          <a:xfrm>
            <a:off x="328200" y="1134325"/>
            <a:ext cx="3958200" cy="3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Detail Page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If click the card or badge on the map, redirect to detail page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●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Detail information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-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Operating hours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-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Source content reference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●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Comments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-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Review from other users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●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Proof shot 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-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Recommended Pose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-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Share with others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4524600" y="1134325"/>
            <a:ext cx="40929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My Page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●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Mini Map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-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View overall location badges with favorites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●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 Card List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-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Manage favorites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●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My Proof Shots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-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Collect Stamps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92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Medium"/>
              <a:buChar char="-"/>
            </a:pPr>
            <a:r>
              <a:rPr lang="ko" sz="19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View all my proof shots</a:t>
            </a:r>
            <a:endParaRPr sz="19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Tech Stack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9" name="Google Shape;149;p23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50" name="Google Shape;150;p23"/>
          <p:cNvGraphicFramePr/>
          <p:nvPr/>
        </p:nvGraphicFramePr>
        <p:xfrm>
          <a:off x="328200" y="114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{60F8872D-713A-47D6-BD32-3F418B404F82}</a:tableStyleId>
              </a:tblPr>
              <a:tblGrid>
                <a:gridCol w="4252050"/>
                <a:gridCol w="4252050"/>
              </a:tblGrid>
              <a:tr h="719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Frontend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Backend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514225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React.js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TailwindCSS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PWA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Spring Boot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MySQL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Spring Security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4225">
                <a:tc vMerge="1"/>
                <a:tc vMerge="1"/>
              </a:tr>
              <a:tr h="637575">
                <a:tc vMerge="1"/>
                <a:tc vMerge="1"/>
              </a:tr>
              <a:tr h="514225">
                <a:tc gridSpan="2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G</a:t>
                      </a: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it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Figma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 hMerge="1"/>
              </a:tr>
              <a:tr h="678700">
                <a:tc gridSpan="2" vMerge="1"/>
                <a:tc hMerge="1" vMerge="1"/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Naver Map API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24"/>
          <p:cNvSpPr txBox="1"/>
          <p:nvPr/>
        </p:nvSpPr>
        <p:spPr>
          <a:xfrm>
            <a:off x="4634050" y="1350000"/>
            <a:ext cx="41982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Open Sans Medium"/>
              <a:buChar char="●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Precise map data in Korea</a:t>
            </a:r>
            <a:b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</a:b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Open Sans Medium"/>
              <a:buChar char="●"/>
            </a:pPr>
            <a:r>
              <a:rPr lang="ko" sz="2300">
                <a:latin typeface="Open Sans Medium"/>
                <a:ea typeface="Open Sans Medium"/>
                <a:cs typeface="Open Sans Medium"/>
                <a:sym typeface="Open Sans Medium"/>
              </a:rPr>
              <a:t>Supports English address on the map</a:t>
            </a: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cxnSp>
        <p:nvCxnSpPr>
          <p:cNvPr id="157" name="Google Shape;157;p24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970" y="1783425"/>
            <a:ext cx="2623799" cy="25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5979" y="1783418"/>
            <a:ext cx="1019550" cy="87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Information displayed on the map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5" name="Google Shape;165;p25"/>
          <p:cNvSpPr txBox="1"/>
          <p:nvPr/>
        </p:nvSpPr>
        <p:spPr>
          <a:xfrm>
            <a:off x="4913400" y="1426825"/>
            <a:ext cx="39189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Open Sans Medium"/>
              <a:buChar char="●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K-Drama, K-Movie filming locations</a:t>
            </a:r>
            <a:b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</a:b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Open Sans Medium"/>
              <a:buChar char="●"/>
            </a:pPr>
            <a:r>
              <a:rPr lang="ko" sz="2300">
                <a:latin typeface="Open Sans Medium"/>
                <a:ea typeface="Open Sans Medium"/>
                <a:cs typeface="Open Sans Medium"/>
                <a:sym typeface="Open Sans Medium"/>
              </a:rPr>
              <a:t>K-POP music video filming locations</a:t>
            </a:r>
            <a:br>
              <a:rPr lang="ko" sz="2300">
                <a:latin typeface="Open Sans Medium"/>
                <a:ea typeface="Open Sans Medium"/>
                <a:cs typeface="Open Sans Medium"/>
                <a:sym typeface="Open Sans Medium"/>
              </a:rPr>
            </a:b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Open Sans Medium"/>
              <a:buChar char="●"/>
            </a:pPr>
            <a:r>
              <a:rPr lang="ko" sz="2300">
                <a:latin typeface="Open Sans Medium"/>
                <a:ea typeface="Open Sans Medium"/>
                <a:cs typeface="Open Sans Medium"/>
                <a:sym typeface="Open Sans Medium"/>
              </a:rPr>
              <a:t>K-Novel</a:t>
            </a: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cxnSp>
        <p:nvCxnSpPr>
          <p:cNvPr id="166" name="Google Shape;166;p25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7" name="Google Shape;1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550" y="2866825"/>
            <a:ext cx="2160001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2551" y="1426825"/>
            <a:ext cx="2160000" cy="144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426823"/>
            <a:ext cx="2160001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5" y="2866824"/>
            <a:ext cx="2160000" cy="14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 txBox="1"/>
          <p:nvPr/>
        </p:nvSpPr>
        <p:spPr>
          <a:xfrm>
            <a:off x="341350" y="4233400"/>
            <a:ext cx="21204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Queen of tears</a:t>
            </a:r>
            <a:br>
              <a:rPr lang="ko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ko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Hangang view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2627375" y="4230625"/>
            <a:ext cx="21204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BTS - Spring Day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Jumunjin Beach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Roles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78" name="Google Shape;178;p26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79" name="Google Shape;179;p26"/>
          <p:cNvGraphicFramePr/>
          <p:nvPr/>
        </p:nvGraphicFramePr>
        <p:xfrm>
          <a:off x="328200" y="114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{60F8872D-713A-47D6-BD32-3F418B404F82}</a:tableStyleId>
              </a:tblPr>
              <a:tblGrid>
                <a:gridCol w="4252050"/>
                <a:gridCol w="4252050"/>
              </a:tblGrid>
              <a:tr h="8096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Data collection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 hMerge="1"/>
              </a:tr>
              <a:tr h="809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Frontend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Backend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80962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solidFill>
                            <a:schemeClr val="dk1"/>
                          </a:solidFill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José Antunes</a:t>
                      </a:r>
                      <a:endParaRPr sz="2300">
                        <a:solidFill>
                          <a:schemeClr val="dk1"/>
                        </a:solidFill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Yoo-Jin Lee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solidFill>
                            <a:schemeClr val="dk1"/>
                          </a:solidFill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Dae-Gyo Jung</a:t>
                      </a:r>
                      <a:endParaRPr sz="2300">
                        <a:solidFill>
                          <a:schemeClr val="dk1"/>
                        </a:solidFill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  <a:p>
                      <a:pPr indent="0" lvl="0" marL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300">
                          <a:solidFill>
                            <a:schemeClr val="dk1"/>
                          </a:solidFill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Ji-Su Kim</a:t>
                      </a:r>
                      <a:endParaRPr sz="23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09625">
                <a:tc vMerge="1"/>
                <a:tc vMerge="1"/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Schedule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p27"/>
          <p:cNvSpPr txBox="1"/>
          <p:nvPr/>
        </p:nvSpPr>
        <p:spPr>
          <a:xfrm>
            <a:off x="-85150" y="1525850"/>
            <a:ext cx="82800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6" name="Google Shape;186;p27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87" name="Google Shape;187;p27"/>
          <p:cNvGraphicFramePr/>
          <p:nvPr/>
        </p:nvGraphicFramePr>
        <p:xfrm>
          <a:off x="319913" y="1141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{60F8872D-713A-47D6-BD32-3F418B404F82}</a:tableStyleId>
              </a:tblPr>
              <a:tblGrid>
                <a:gridCol w="2169000"/>
                <a:gridCol w="905025"/>
                <a:gridCol w="905025"/>
                <a:gridCol w="905025"/>
                <a:gridCol w="905025"/>
                <a:gridCol w="905025"/>
                <a:gridCol w="905025"/>
                <a:gridCol w="905025"/>
              </a:tblGrid>
              <a:tr h="35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Weeks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2 - 3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4 - 5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6 - 7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8 - 9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10 - 11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12 - 13  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14 - 15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Refinement of Topic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UI &amp; UX Design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DB Design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Implementation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Data Collection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Testing &amp; Deployment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AA9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100" y="1181375"/>
            <a:ext cx="2505075" cy="25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8"/>
          <p:cNvSpPr txBox="1"/>
          <p:nvPr/>
        </p:nvSpPr>
        <p:spPr>
          <a:xfrm>
            <a:off x="311700" y="1793100"/>
            <a:ext cx="8520600" cy="94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Thank you for listening</a:t>
            </a:r>
            <a:endParaRPr b="1" sz="5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Background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62" name="Google Shape;62;p14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2634" l="0" r="0" t="18971"/>
          <a:stretch/>
        </p:blipFill>
        <p:spPr>
          <a:xfrm>
            <a:off x="1635912" y="1566325"/>
            <a:ext cx="5872175" cy="35136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11700" y="1000800"/>
            <a:ext cx="8520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✈️Changes in the number of arrivals by year</a:t>
            </a:r>
            <a:endParaRPr sz="2300">
              <a:solidFill>
                <a:schemeClr val="dk1"/>
              </a:solidFill>
              <a:highlight>
                <a:srgbClr val="FDFDFD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Background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70" name="Google Shape;70;p15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15"/>
          <p:cNvSpPr txBox="1"/>
          <p:nvPr/>
        </p:nvSpPr>
        <p:spPr>
          <a:xfrm>
            <a:off x="311700" y="1000800"/>
            <a:ext cx="8520600" cy="22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🤔Why do you want to visit Korea?</a:t>
            </a:r>
            <a:endParaRPr sz="11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328200" y="1718725"/>
            <a:ext cx="1828800" cy="2832000"/>
          </a:xfrm>
          <a:prstGeom prst="rect">
            <a:avLst/>
          </a:prstGeom>
          <a:solidFill>
            <a:srgbClr val="557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2552750" y="1935550"/>
            <a:ext cx="1828800" cy="2615100"/>
          </a:xfrm>
          <a:prstGeom prst="rect">
            <a:avLst/>
          </a:prstGeom>
          <a:solidFill>
            <a:srgbClr val="557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4777275" y="2164150"/>
            <a:ext cx="1828800" cy="2386500"/>
          </a:xfrm>
          <a:prstGeom prst="rect">
            <a:avLst/>
          </a:prstGeom>
          <a:solidFill>
            <a:srgbClr val="557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7023000" y="2379125"/>
            <a:ext cx="1828800" cy="2171700"/>
          </a:xfrm>
          <a:prstGeom prst="rect">
            <a:avLst/>
          </a:prstGeom>
          <a:solidFill>
            <a:srgbClr val="557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615300" y="1935550"/>
            <a:ext cx="125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32.1%</a:t>
            </a:r>
            <a:endParaRPr b="1" sz="2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2839838" y="2164150"/>
            <a:ext cx="125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31.1%</a:t>
            </a:r>
            <a:endParaRPr b="1" sz="2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5074963" y="2343150"/>
            <a:ext cx="125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26.4%</a:t>
            </a:r>
            <a:endParaRPr b="1" sz="2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7310088" y="2584450"/>
            <a:ext cx="125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25.4%</a:t>
            </a:r>
            <a:endParaRPr b="1" sz="2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28225" y="3304025"/>
            <a:ext cx="1828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Korean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Wave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Contents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2552750" y="3304025"/>
            <a:ext cx="1828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Korean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Traditional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Culture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787875" y="3304025"/>
            <a:ext cx="1828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New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Country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Visit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7023000" y="3304025"/>
            <a:ext cx="1828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Past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Visit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Experience</a:t>
            </a:r>
            <a:endParaRPr sz="230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/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Objective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311700" y="999500"/>
            <a:ext cx="8520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0" name="Google Shape;90;p16"/>
          <p:cNvCxnSpPr/>
          <p:nvPr/>
        </p:nvCxnSpPr>
        <p:spPr>
          <a:xfrm>
            <a:off x="328200" y="814800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" name="Google Shape;91;p16"/>
          <p:cNvSpPr txBox="1"/>
          <p:nvPr/>
        </p:nvSpPr>
        <p:spPr>
          <a:xfrm>
            <a:off x="311700" y="1000800"/>
            <a:ext cx="8520600" cy="39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🎯Target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Anyone who loves </a:t>
            </a: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K-Contents and K-Culture</a:t>
            </a: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, including visitors</a:t>
            </a:r>
            <a:endParaRPr sz="2300">
              <a:solidFill>
                <a:schemeClr val="dk1"/>
              </a:solidFill>
              <a:highlight>
                <a:srgbClr val="FDFDFD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🎯</a:t>
            </a:r>
            <a:r>
              <a:rPr lang="ko" sz="2300">
                <a:latin typeface="Open Sans Medium"/>
                <a:ea typeface="Open Sans Medium"/>
                <a:cs typeface="Open Sans Medium"/>
                <a:sym typeface="Open Sans Medium"/>
              </a:rPr>
              <a:t>What</a:t>
            </a: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latin typeface="Open Sans Medium"/>
                <a:ea typeface="Open Sans Medium"/>
                <a:cs typeface="Open Sans Medium"/>
                <a:sym typeface="Open Sans Medium"/>
              </a:rPr>
              <a:t>Information of hotspots </a:t>
            </a:r>
            <a:r>
              <a:rPr lang="ko" sz="2300">
                <a:latin typeface="Open Sans Medium"/>
                <a:ea typeface="Open Sans Medium"/>
                <a:cs typeface="Open Sans Medium"/>
                <a:sym typeface="Open Sans Medium"/>
              </a:rPr>
              <a:t>related</a:t>
            </a:r>
            <a:r>
              <a:rPr lang="ko" sz="2300">
                <a:latin typeface="Open Sans Medium"/>
                <a:ea typeface="Open Sans Medium"/>
                <a:cs typeface="Open Sans Medium"/>
                <a:sym typeface="Open Sans Medium"/>
              </a:rPr>
              <a:t> to </a:t>
            </a:r>
            <a:r>
              <a:rPr lang="ko" sz="2300">
                <a:latin typeface="Open Sans Medium"/>
                <a:ea typeface="Open Sans Medium"/>
                <a:cs typeface="Open Sans Medium"/>
                <a:sym typeface="Open Sans Medium"/>
              </a:rPr>
              <a:t>K-Contents and K-Culture</a:t>
            </a: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🎯How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Guide map application for K-Contents and K-Culture hotspots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Related works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7" name="Google Shape;97;p17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7"/>
          <p:cNvSpPr txBox="1"/>
          <p:nvPr/>
        </p:nvSpPr>
        <p:spPr>
          <a:xfrm>
            <a:off x="311700" y="1000800"/>
            <a:ext cx="4260300" cy="4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🗺️Google maps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Route</a:t>
            </a: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 navigation </a:t>
            </a:r>
            <a:endParaRPr sz="2300">
              <a:solidFill>
                <a:schemeClr val="dk1"/>
              </a:solidFill>
              <a:highlight>
                <a:srgbClr val="FDFDFD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Location sharing </a:t>
            </a:r>
            <a:endParaRPr sz="2300">
              <a:solidFill>
                <a:schemeClr val="dk1"/>
              </a:solidFill>
              <a:highlight>
                <a:srgbClr val="FDFDFD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Place search </a:t>
            </a:r>
            <a:endParaRPr sz="2300">
              <a:solidFill>
                <a:schemeClr val="dk1"/>
              </a:solidFill>
              <a:highlight>
                <a:srgbClr val="FDFDFD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Street view </a:t>
            </a:r>
            <a:endParaRPr sz="2300">
              <a:solidFill>
                <a:schemeClr val="dk1"/>
              </a:solidFill>
              <a:highlight>
                <a:srgbClr val="FDFDFD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Review and rating </a:t>
            </a:r>
            <a:endParaRPr sz="2300">
              <a:solidFill>
                <a:schemeClr val="dk1"/>
              </a:solidFill>
              <a:highlight>
                <a:srgbClr val="FDFDFD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2300">
                <a:solidFill>
                  <a:srgbClr val="FF0000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Only location information</a:t>
            </a: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 </a:t>
            </a:r>
            <a:endParaRPr sz="2300">
              <a:solidFill>
                <a:schemeClr val="dk1"/>
              </a:solidFill>
              <a:highlight>
                <a:srgbClr val="FDFDFD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4591500" y="1000800"/>
            <a:ext cx="4260300" cy="4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🧳Viator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Travel platform</a:t>
            </a: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 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Activity booking 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Themed tour options 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Payment options 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Review and rating 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2250">
                <a:solidFill>
                  <a:srgbClr val="FF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Focused on commerce</a:t>
            </a:r>
            <a:r>
              <a:rPr lang="ko" sz="2300">
                <a:solidFill>
                  <a:schemeClr val="dk1"/>
                </a:solidFill>
                <a:highlight>
                  <a:srgbClr val="FDFDFD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 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Problem statement and justification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05" name="Google Shape;105;p18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8"/>
          <p:cNvSpPr txBox="1"/>
          <p:nvPr/>
        </p:nvSpPr>
        <p:spPr>
          <a:xfrm>
            <a:off x="311700" y="1000800"/>
            <a:ext cx="8520600" cy="39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Lack of cultural context and depth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➡️Lack of rich cultural experience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➡️</a:t>
            </a: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Temporary interest in K-Contents and K-Culture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If this is solved, this will contribute to…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- Korean tourism industry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- Global Hallyu fandom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Features: Sign in/up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311700" y="1350000"/>
            <a:ext cx="8520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3" name="Google Shape;113;p19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9"/>
          <p:cNvSpPr txBox="1"/>
          <p:nvPr/>
        </p:nvSpPr>
        <p:spPr>
          <a:xfrm>
            <a:off x="4879325" y="1126225"/>
            <a:ext cx="38022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With an E-mail or Google account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203" y="1126225"/>
            <a:ext cx="1928427" cy="379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9075" y="1141925"/>
            <a:ext cx="1873100" cy="385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Features: Main page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311700" y="1350000"/>
            <a:ext cx="8520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23" name="Google Shape;123;p20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20"/>
          <p:cNvSpPr txBox="1"/>
          <p:nvPr/>
        </p:nvSpPr>
        <p:spPr>
          <a:xfrm>
            <a:off x="3071400" y="1126225"/>
            <a:ext cx="56100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Char char="●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Navigator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Char char="-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Home, Map, My Page 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Char char="●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Carousel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Char char="-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Recommended locations, Advertisements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Char char="●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Category sections with cards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Char char="-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Top 2 rated contents in each category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Char char="-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Hashtag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Char char="●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Searchbar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Char char="-"/>
            </a:pPr>
            <a:r>
              <a:rPr lang="ko" sz="23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Find Contents and locations</a:t>
            </a:r>
            <a:endParaRPr sz="23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225" y="1126225"/>
            <a:ext cx="1994129" cy="37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/>
        </p:nvSpPr>
        <p:spPr>
          <a:xfrm>
            <a:off x="311700" y="216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latin typeface="Open Sans"/>
                <a:ea typeface="Open Sans"/>
                <a:cs typeface="Open Sans"/>
                <a:sym typeface="Open Sans"/>
              </a:rPr>
              <a:t>Features: Map page</a:t>
            </a:r>
            <a:endParaRPr b="1" sz="2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311700" y="1350000"/>
            <a:ext cx="8520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2" name="Google Shape;132;p21"/>
          <p:cNvCxnSpPr/>
          <p:nvPr/>
        </p:nvCxnSpPr>
        <p:spPr>
          <a:xfrm>
            <a:off x="328200" y="814375"/>
            <a:ext cx="8523600" cy="9900"/>
          </a:xfrm>
          <a:prstGeom prst="straightConnector1">
            <a:avLst/>
          </a:prstGeom>
          <a:noFill/>
          <a:ln cap="flat" cmpd="sng" w="38100">
            <a:solidFill>
              <a:srgbClr val="55741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1"/>
          <p:cNvSpPr txBox="1"/>
          <p:nvPr/>
        </p:nvSpPr>
        <p:spPr>
          <a:xfrm>
            <a:off x="3071400" y="1126225"/>
            <a:ext cx="5610000" cy="3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Char char="●"/>
            </a:pPr>
            <a:r>
              <a:rPr lang="ko" sz="2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Navigator</a:t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Char char="-"/>
            </a:pPr>
            <a:r>
              <a:rPr lang="ko" sz="2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Home, Map, My Page </a:t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Char char="●"/>
            </a:pPr>
            <a:r>
              <a:rPr lang="ko" sz="2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Map</a:t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Char char="-"/>
            </a:pPr>
            <a:r>
              <a:rPr lang="ko" sz="2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locations with a badge</a:t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Char char="●"/>
            </a:pPr>
            <a:r>
              <a:rPr lang="ko" sz="2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Detail Card List</a:t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Char char="-"/>
            </a:pPr>
            <a:r>
              <a:rPr lang="ko" sz="2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Contain Title, favorite button, photo and brief information.</a:t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Char char="●"/>
            </a:pPr>
            <a:r>
              <a:rPr lang="ko" sz="2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Searchbar</a:t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Char char="-"/>
            </a:pPr>
            <a:r>
              <a:rPr lang="ko" sz="2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Find Contents and locations</a:t>
            </a:r>
            <a:endParaRPr sz="2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297" y="1126225"/>
            <a:ext cx="1853049" cy="365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